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4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مجموعة 1"/>
          <p:cNvGrpSpPr/>
          <p:nvPr/>
        </p:nvGrpSpPr>
        <p:grpSpPr>
          <a:xfrm>
            <a:off x="228600" y="192602"/>
            <a:ext cx="8762999" cy="698501"/>
            <a:chOff x="0" y="0"/>
            <a:chExt cx="6701386" cy="698730"/>
          </a:xfrm>
        </p:grpSpPr>
        <p:sp>
          <p:nvSpPr>
            <p:cNvPr id="5" name="مربع نص 2"/>
            <p:cNvSpPr txBox="1">
              <a:spLocks noChangeArrowheads="1"/>
            </p:cNvSpPr>
            <p:nvPr/>
          </p:nvSpPr>
          <p:spPr bwMode="auto">
            <a:xfrm flipH="1">
              <a:off x="0" y="16625"/>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l" rtl="0">
                <a:lnSpc>
                  <a:spcPct val="115000"/>
                </a:lnSpc>
                <a:spcBef>
                  <a:spcPts val="600"/>
                </a:spcBef>
                <a:spcAft>
                  <a:spcPts val="600"/>
                </a:spcAft>
              </a:pPr>
              <a:r>
                <a:rPr lang="en-US" sz="1400" b="1" dirty="0">
                  <a:effectLst/>
                  <a:latin typeface="Calibri"/>
                  <a:ea typeface="Calibri"/>
                  <a:cs typeface="Arial"/>
                </a:rPr>
                <a:t>Microbiology Dep.</a:t>
              </a:r>
              <a:endParaRPr lang="en-US" sz="1100" dirty="0">
                <a:effectLst/>
                <a:latin typeface="Calibri"/>
                <a:ea typeface="Times New Roman"/>
                <a:cs typeface="Arial"/>
              </a:endParaRPr>
            </a:p>
            <a:p>
              <a:pPr algn="l" rtl="0">
                <a:lnSpc>
                  <a:spcPct val="115000"/>
                </a:lnSpc>
                <a:spcBef>
                  <a:spcPts val="600"/>
                </a:spcBef>
                <a:spcAft>
                  <a:spcPts val="600"/>
                </a:spcAft>
              </a:pPr>
              <a:r>
                <a:rPr lang="en-US" sz="1400" b="1" dirty="0">
                  <a:effectLst/>
                  <a:latin typeface="Calibri"/>
                  <a:ea typeface="Calibri"/>
                  <a:cs typeface="Arial"/>
                </a:rPr>
                <a:t>Second year</a:t>
              </a:r>
              <a:endParaRPr lang="en-US" sz="1100" dirty="0">
                <a:effectLst/>
                <a:latin typeface="Calibri"/>
                <a:ea typeface="Times New Roman"/>
                <a:cs typeface="Arial"/>
              </a:endParaRPr>
            </a:p>
          </p:txBody>
        </p:sp>
        <p:sp>
          <p:nvSpPr>
            <p:cNvPr id="6" name="مربع نص 2"/>
            <p:cNvSpPr txBox="1">
              <a:spLocks noChangeArrowheads="1"/>
            </p:cNvSpPr>
            <p:nvPr/>
          </p:nvSpPr>
          <p:spPr bwMode="auto">
            <a:xfrm flipH="1">
              <a:off x="2261062" y="33250"/>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Bef>
                  <a:spcPts val="600"/>
                </a:spcBef>
                <a:spcAft>
                  <a:spcPts val="600"/>
                </a:spcAft>
              </a:pPr>
              <a:r>
                <a:rPr lang="en-US" sz="1400" b="1" dirty="0">
                  <a:effectLst/>
                  <a:latin typeface="Calibri"/>
                  <a:ea typeface="Calibri"/>
                  <a:cs typeface="Arial"/>
                </a:rPr>
                <a:t>Parasitology</a:t>
              </a:r>
              <a:endParaRPr lang="en-US" sz="1100" dirty="0">
                <a:effectLst/>
                <a:latin typeface="Calibri"/>
                <a:ea typeface="Times New Roman"/>
                <a:cs typeface="Arial"/>
              </a:endParaRPr>
            </a:p>
            <a:p>
              <a:pPr algn="ctr" rtl="0">
                <a:lnSpc>
                  <a:spcPct val="115000"/>
                </a:lnSpc>
                <a:spcBef>
                  <a:spcPts val="600"/>
                </a:spcBef>
                <a:spcAft>
                  <a:spcPts val="600"/>
                </a:spcAft>
              </a:pPr>
              <a:r>
                <a:rPr lang="en-US" sz="1400" b="1" dirty="0">
                  <a:effectLst/>
                  <a:latin typeface="Calibri"/>
                  <a:ea typeface="Calibri"/>
                  <a:cs typeface="Arial"/>
                </a:rPr>
                <a:t>4</a:t>
              </a:r>
              <a:r>
                <a:rPr lang="en-US" sz="1400" b="1" baseline="30000" dirty="0">
                  <a:effectLst/>
                  <a:latin typeface="Calibri"/>
                  <a:ea typeface="Calibri"/>
                  <a:cs typeface="Arial"/>
                </a:rPr>
                <a:t>th</a:t>
              </a:r>
              <a:r>
                <a:rPr lang="en-US" sz="1400" b="1" dirty="0">
                  <a:effectLst/>
                  <a:latin typeface="Calibri"/>
                  <a:ea typeface="Calibri"/>
                  <a:cs typeface="Arial"/>
                </a:rPr>
                <a:t> </a:t>
              </a:r>
              <a:r>
                <a:rPr lang="en-US" sz="1400" b="1" dirty="0">
                  <a:effectLst/>
                  <a:latin typeface="Arial"/>
                  <a:ea typeface="Calibri"/>
                  <a:cs typeface="Arial"/>
                </a:rPr>
                <a:t> </a:t>
              </a:r>
              <a:r>
                <a:rPr lang="en-US" sz="1400" b="1" dirty="0">
                  <a:effectLst/>
                  <a:latin typeface="Calibri"/>
                  <a:ea typeface="Calibri"/>
                  <a:cs typeface="Arial"/>
                </a:rPr>
                <a:t> </a:t>
              </a:r>
              <a:r>
                <a:rPr lang="en-US" sz="1400" b="1" dirty="0" err="1">
                  <a:effectLst/>
                  <a:latin typeface="Calibri"/>
                  <a:ea typeface="Calibri"/>
                  <a:cs typeface="Arial"/>
                </a:rPr>
                <a:t>Lec</a:t>
              </a:r>
              <a:r>
                <a:rPr lang="en-US" sz="1400" b="1" dirty="0">
                  <a:effectLst/>
                  <a:latin typeface="Calibri"/>
                  <a:ea typeface="Calibri"/>
                  <a:cs typeface="Arial"/>
                </a:rPr>
                <a:t>.</a:t>
              </a:r>
              <a:endParaRPr lang="en-US" sz="1100" dirty="0">
                <a:effectLst/>
                <a:latin typeface="Calibri"/>
                <a:ea typeface="Times New Roman"/>
                <a:cs typeface="Arial"/>
              </a:endParaRPr>
            </a:p>
          </p:txBody>
        </p:sp>
        <p:sp>
          <p:nvSpPr>
            <p:cNvPr id="7" name="مربع نص 293"/>
            <p:cNvSpPr txBox="1">
              <a:spLocks noChangeArrowheads="1"/>
            </p:cNvSpPr>
            <p:nvPr/>
          </p:nvSpPr>
          <p:spPr bwMode="auto">
            <a:xfrm flipH="1">
              <a:off x="4696691" y="0"/>
              <a:ext cx="200469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Bef>
                  <a:spcPts val="600"/>
                </a:spcBef>
                <a:spcAft>
                  <a:spcPts val="600"/>
                </a:spcAft>
              </a:pPr>
              <a:r>
                <a:rPr lang="en-US" sz="1400" b="1">
                  <a:effectLst/>
                  <a:latin typeface="Calibri"/>
                  <a:ea typeface="Calibri"/>
                  <a:cs typeface="Arial"/>
                </a:rPr>
                <a:t>Lecturer: Assist prof.</a:t>
              </a:r>
              <a:endParaRPr lang="en-US" sz="1100">
                <a:effectLst/>
                <a:latin typeface="Calibri"/>
                <a:ea typeface="Times New Roman"/>
                <a:cs typeface="Arial"/>
              </a:endParaRPr>
            </a:p>
            <a:p>
              <a:pPr algn="ctr" rtl="0">
                <a:lnSpc>
                  <a:spcPct val="115000"/>
                </a:lnSpc>
                <a:spcBef>
                  <a:spcPts val="600"/>
                </a:spcBef>
                <a:spcAft>
                  <a:spcPts val="600"/>
                </a:spcAft>
              </a:pPr>
              <a:r>
                <a:rPr lang="en-US" sz="1400" b="1">
                  <a:effectLst/>
                  <a:latin typeface="Calibri"/>
                  <a:ea typeface="Calibri"/>
                  <a:cs typeface="Arial"/>
                </a:rPr>
                <a:t>Dr. Sally Ahmed </a:t>
              </a:r>
              <a:endParaRPr lang="en-US" sz="1100">
                <a:effectLst/>
                <a:latin typeface="Calibri"/>
                <a:ea typeface="Times New Roman"/>
                <a:cs typeface="Arial"/>
              </a:endParaRPr>
            </a:p>
          </p:txBody>
        </p:sp>
      </p:grpSp>
      <p:sp>
        <p:nvSpPr>
          <p:cNvPr id="8" name="TextBox 7"/>
          <p:cNvSpPr txBox="1"/>
          <p:nvPr/>
        </p:nvSpPr>
        <p:spPr>
          <a:xfrm>
            <a:off x="0" y="914400"/>
            <a:ext cx="9144000" cy="3328091"/>
          </a:xfrm>
          <a:prstGeom prst="rect">
            <a:avLst/>
          </a:prstGeom>
          <a:noFill/>
        </p:spPr>
        <p:txBody>
          <a:bodyPr wrap="square" rtlCol="1">
            <a:spAutoFit/>
          </a:bodyPr>
          <a:lstStyle/>
          <a:p>
            <a:pPr algn="ctr">
              <a:lnSpc>
                <a:spcPct val="115000"/>
              </a:lnSpc>
              <a:spcAft>
                <a:spcPts val="1000"/>
              </a:spcAft>
            </a:pPr>
            <a:r>
              <a:rPr lang="en-US" sz="2400" b="1" dirty="0" err="1">
                <a:latin typeface="Times New Roman"/>
                <a:ea typeface="Times New Roman"/>
                <a:cs typeface="Arial"/>
              </a:rPr>
              <a:t>Hemoflagellates</a:t>
            </a:r>
            <a:endParaRPr lang="en-US" sz="1400" dirty="0">
              <a:ea typeface="Times New Roman"/>
              <a:cs typeface="Arial"/>
            </a:endParaRPr>
          </a:p>
          <a:p>
            <a:pPr algn="just">
              <a:lnSpc>
                <a:spcPct val="115000"/>
              </a:lnSpc>
              <a:spcAft>
                <a:spcPts val="1000"/>
              </a:spcAft>
            </a:pPr>
            <a:r>
              <a:rPr lang="en-US" dirty="0">
                <a:latin typeface="Times New Roman"/>
                <a:ea typeface="Times New Roman"/>
                <a:cs typeface="Arial"/>
              </a:rPr>
              <a:t>                        (</a:t>
            </a:r>
            <a:r>
              <a:rPr lang="en-US" b="1" dirty="0">
                <a:latin typeface="Times New Roman"/>
                <a:ea typeface="Times New Roman"/>
                <a:cs typeface="Arial"/>
              </a:rPr>
              <a:t>Parasitic</a:t>
            </a:r>
            <a:r>
              <a:rPr lang="en-US" dirty="0">
                <a:latin typeface="Times New Roman"/>
                <a:ea typeface="Times New Roman"/>
                <a:cs typeface="Arial"/>
              </a:rPr>
              <a:t> </a:t>
            </a:r>
            <a:r>
              <a:rPr lang="en-US" b="1" i="1" dirty="0" err="1">
                <a:latin typeface="Times New Roman"/>
                <a:ea typeface="Times New Roman"/>
                <a:cs typeface="Arial"/>
              </a:rPr>
              <a:t>Leishmania</a:t>
            </a:r>
            <a:r>
              <a:rPr lang="en-US" dirty="0">
                <a:latin typeface="Times New Roman"/>
                <a:ea typeface="Times New Roman"/>
                <a:cs typeface="Arial"/>
              </a:rPr>
              <a:t> </a:t>
            </a:r>
            <a:r>
              <a:rPr lang="en-US" b="1" dirty="0">
                <a:latin typeface="Times New Roman"/>
                <a:ea typeface="Times New Roman"/>
                <a:cs typeface="Arial"/>
              </a:rPr>
              <a:t>of human beings</a:t>
            </a:r>
            <a:r>
              <a:rPr lang="en-US" dirty="0">
                <a:latin typeface="Times New Roman"/>
                <a:ea typeface="Times New Roman"/>
                <a:cs typeface="Arial"/>
              </a:rPr>
              <a:t>) </a:t>
            </a:r>
            <a:endParaRPr lang="en-US" sz="1400" dirty="0">
              <a:ea typeface="Times New Roman"/>
              <a:cs typeface="Arial"/>
            </a:endParaRPr>
          </a:p>
          <a:p>
            <a:pPr algn="just">
              <a:lnSpc>
                <a:spcPct val="115000"/>
              </a:lnSpc>
              <a:spcAft>
                <a:spcPts val="600"/>
              </a:spcAft>
            </a:pPr>
            <a:r>
              <a:rPr lang="en-US" dirty="0">
                <a:latin typeface="Times New Roman"/>
                <a:ea typeface="Times New Roman"/>
                <a:cs typeface="Arial"/>
              </a:rPr>
              <a:t>   The family </a:t>
            </a:r>
            <a:r>
              <a:rPr lang="en-US" dirty="0" err="1">
                <a:latin typeface="Times New Roman"/>
                <a:ea typeface="Times New Roman"/>
                <a:cs typeface="Arial"/>
              </a:rPr>
              <a:t>Trypanosomatidae</a:t>
            </a:r>
            <a:r>
              <a:rPr lang="en-US" dirty="0">
                <a:latin typeface="Times New Roman"/>
                <a:ea typeface="Times New Roman"/>
                <a:cs typeface="Arial"/>
              </a:rPr>
              <a:t>, which </a:t>
            </a:r>
            <a:r>
              <a:rPr lang="en-US" dirty="0" err="1">
                <a:latin typeface="Times New Roman"/>
                <a:ea typeface="Times New Roman"/>
                <a:cs typeface="Arial"/>
              </a:rPr>
              <a:t>imcludes</a:t>
            </a:r>
            <a:r>
              <a:rPr lang="en-US" dirty="0">
                <a:latin typeface="Times New Roman"/>
                <a:ea typeface="Times New Roman"/>
                <a:cs typeface="Arial"/>
              </a:rPr>
              <a:t> the </a:t>
            </a:r>
            <a:r>
              <a:rPr lang="en-US" dirty="0" err="1">
                <a:latin typeface="Times New Roman"/>
                <a:ea typeface="Times New Roman"/>
                <a:cs typeface="Arial"/>
              </a:rPr>
              <a:t>hemoflagellates</a:t>
            </a:r>
            <a:r>
              <a:rPr lang="en-US" dirty="0">
                <a:latin typeface="Times New Roman"/>
                <a:ea typeface="Times New Roman"/>
                <a:cs typeface="Arial"/>
              </a:rPr>
              <a:t>, contains a number of genera, only two of which parasitize humans, which are </a:t>
            </a:r>
            <a:r>
              <a:rPr lang="en-US" i="1" dirty="0" err="1">
                <a:latin typeface="Times New Roman"/>
                <a:ea typeface="Times New Roman"/>
                <a:cs typeface="Arial"/>
              </a:rPr>
              <a:t>Trypanosoma</a:t>
            </a:r>
            <a:r>
              <a:rPr lang="en-US" i="1" dirty="0">
                <a:latin typeface="Times New Roman"/>
                <a:ea typeface="Times New Roman"/>
                <a:cs typeface="Arial"/>
              </a:rPr>
              <a:t> </a:t>
            </a:r>
            <a:r>
              <a:rPr lang="en-US" dirty="0">
                <a:latin typeface="Times New Roman"/>
                <a:ea typeface="Times New Roman"/>
                <a:cs typeface="Arial"/>
              </a:rPr>
              <a:t>and </a:t>
            </a:r>
            <a:r>
              <a:rPr lang="en-US" i="1" dirty="0" err="1">
                <a:latin typeface="Times New Roman"/>
                <a:ea typeface="Times New Roman"/>
                <a:cs typeface="Arial"/>
              </a:rPr>
              <a:t>Leishmania</a:t>
            </a:r>
            <a:r>
              <a:rPr lang="en-US" i="1" dirty="0">
                <a:latin typeface="Times New Roman"/>
                <a:ea typeface="Times New Roman"/>
                <a:cs typeface="Arial"/>
              </a:rPr>
              <a:t>.</a:t>
            </a:r>
            <a:r>
              <a:rPr lang="en-US" dirty="0">
                <a:latin typeface="Times New Roman"/>
                <a:ea typeface="Times New Roman"/>
                <a:cs typeface="Arial"/>
              </a:rPr>
              <a:t> Life cycles of these two genera are including two hosts, vertebrate host including humans and invertebrate host, usually blood mailing insects. During life cycle, there are four forms of life that either found in vertebrate host (as intracellular parasites) or in the insects (as </a:t>
            </a:r>
            <a:r>
              <a:rPr lang="en-US" dirty="0" err="1">
                <a:latin typeface="Times New Roman"/>
                <a:ea typeface="Times New Roman"/>
                <a:cs typeface="Arial"/>
              </a:rPr>
              <a:t>extracelluler</a:t>
            </a:r>
            <a:r>
              <a:rPr lang="en-US" dirty="0">
                <a:latin typeface="Times New Roman"/>
                <a:ea typeface="Times New Roman"/>
                <a:cs typeface="Arial"/>
              </a:rPr>
              <a:t> parasites</a:t>
            </a:r>
            <a:r>
              <a:rPr lang="en-US" dirty="0" smtClean="0">
                <a:latin typeface="Times New Roman"/>
                <a:ea typeface="Times New Roman"/>
                <a:cs typeface="Arial"/>
              </a:rPr>
              <a:t>).</a:t>
            </a:r>
          </a:p>
          <a:p>
            <a:pPr algn="just">
              <a:lnSpc>
                <a:spcPct val="115000"/>
              </a:lnSpc>
              <a:spcAft>
                <a:spcPts val="600"/>
              </a:spcAft>
            </a:pPr>
            <a:endParaRPr lang="en-US" sz="1400" dirty="0">
              <a:ea typeface="Times New Roman"/>
              <a:cs typeface="Arial"/>
            </a:endParaRPr>
          </a:p>
        </p:txBody>
      </p:sp>
      <p:pic>
        <p:nvPicPr>
          <p:cNvPr id="9" name="صورة 3" descr="C:\Users\com\Desktop\صورة لشمانيا.jpg"/>
          <p:cNvPicPr/>
          <p:nvPr/>
        </p:nvPicPr>
        <p:blipFill rotWithShape="1">
          <a:blip r:embed="rId2">
            <a:extLst>
              <a:ext uri="{28A0092B-C50C-407E-A947-70E740481C1C}">
                <a14:useLocalDpi xmlns:a14="http://schemas.microsoft.com/office/drawing/2010/main" val="0"/>
              </a:ext>
            </a:extLst>
          </a:blip>
          <a:srcRect l="16982" t="34052" r="15095" b="8858"/>
          <a:stretch/>
        </p:blipFill>
        <p:spPr bwMode="auto">
          <a:xfrm>
            <a:off x="2288723" y="3581400"/>
            <a:ext cx="4566554" cy="2590800"/>
          </a:xfrm>
          <a:prstGeom prst="rect">
            <a:avLst/>
          </a:prstGeom>
          <a:noFill/>
          <a:ln>
            <a:noFill/>
          </a:ln>
          <a:extLst>
            <a:ext uri="{53640926-AAD7-44D8-BBD7-CCE9431645EC}">
              <a14:shadowObscured xmlns:a14="http://schemas.microsoft.com/office/drawing/2010/main"/>
            </a:ext>
          </a:extLst>
        </p:spPr>
      </p:pic>
      <p:sp>
        <p:nvSpPr>
          <p:cNvPr id="10" name="مربع نص 2"/>
          <p:cNvSpPr txBox="1">
            <a:spLocks noChangeArrowheads="1"/>
          </p:cNvSpPr>
          <p:nvPr/>
        </p:nvSpPr>
        <p:spPr bwMode="auto">
          <a:xfrm flipH="1">
            <a:off x="2288723" y="6287134"/>
            <a:ext cx="4566553" cy="35877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rtl="0">
              <a:lnSpc>
                <a:spcPct val="115000"/>
              </a:lnSpc>
              <a:spcAft>
                <a:spcPts val="1000"/>
              </a:spcAft>
            </a:pPr>
            <a:r>
              <a:rPr lang="en-US" sz="2400" dirty="0">
                <a:effectLst/>
                <a:latin typeface="Times New Roman" pitchFamily="18" charset="0"/>
                <a:ea typeface="Times New Roman"/>
                <a:cs typeface="Times New Roman" pitchFamily="18" charset="0"/>
              </a:rPr>
              <a:t>Morphology of </a:t>
            </a:r>
            <a:r>
              <a:rPr lang="en-US" sz="2400" dirty="0" err="1">
                <a:effectLst/>
                <a:latin typeface="Times New Roman" pitchFamily="18" charset="0"/>
                <a:ea typeface="Times New Roman"/>
                <a:cs typeface="Times New Roman" pitchFamily="18" charset="0"/>
              </a:rPr>
              <a:t>haemoflagellate</a:t>
            </a:r>
            <a:endParaRPr lang="en-US" sz="24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695096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 y="171289"/>
            <a:ext cx="8151590" cy="3031599"/>
          </a:xfrm>
          <a:prstGeom prst="rect">
            <a:avLst/>
          </a:prstGeom>
          <a:noFill/>
        </p:spPr>
        <p:txBody>
          <a:bodyPr wrap="none" rtlCol="1">
            <a:spAutoFit/>
          </a:bodyPr>
          <a:lstStyle/>
          <a:p>
            <a:pPr algn="just">
              <a:lnSpc>
                <a:spcPct val="115000"/>
              </a:lnSpc>
              <a:spcAft>
                <a:spcPts val="600"/>
              </a:spcAft>
            </a:pPr>
            <a:r>
              <a:rPr lang="en-US" sz="2000" b="1" dirty="0">
                <a:latin typeface="Times New Roman"/>
                <a:ea typeface="Times New Roman"/>
                <a:cs typeface="Arial"/>
              </a:rPr>
              <a:t>Genus </a:t>
            </a:r>
            <a:r>
              <a:rPr lang="en-US" sz="2000" b="1" i="1" dirty="0" err="1">
                <a:latin typeface="Times New Roman"/>
                <a:ea typeface="Times New Roman"/>
                <a:cs typeface="Arial"/>
              </a:rPr>
              <a:t>Leishmania</a:t>
            </a:r>
            <a:r>
              <a:rPr lang="en-US" sz="2000" dirty="0" smtClean="0">
                <a:latin typeface="Times New Roman"/>
                <a:ea typeface="Times New Roman"/>
                <a:cs typeface="Arial"/>
              </a:rPr>
              <a:t>:</a:t>
            </a:r>
          </a:p>
          <a:p>
            <a:pPr algn="just">
              <a:lnSpc>
                <a:spcPct val="115000"/>
              </a:lnSpc>
              <a:spcAft>
                <a:spcPts val="600"/>
              </a:spcAft>
            </a:pPr>
            <a:r>
              <a:rPr lang="en-US" sz="2000" dirty="0" smtClean="0">
                <a:latin typeface="Times New Roman"/>
                <a:ea typeface="Times New Roman"/>
                <a:cs typeface="Arial"/>
              </a:rPr>
              <a:t>  </a:t>
            </a:r>
            <a:r>
              <a:rPr lang="en-US" sz="2000" dirty="0">
                <a:latin typeface="Times New Roman"/>
                <a:ea typeface="Times New Roman"/>
                <a:cs typeface="Arial"/>
              </a:rPr>
              <a:t>1-</a:t>
            </a:r>
            <a:r>
              <a:rPr lang="en-US" sz="2000" i="1" dirty="0">
                <a:latin typeface="Times New Roman"/>
                <a:ea typeface="Times New Roman"/>
                <a:cs typeface="Arial"/>
              </a:rPr>
              <a:t>L. </a:t>
            </a:r>
            <a:r>
              <a:rPr lang="en-US" sz="2000" i="1" dirty="0" err="1">
                <a:latin typeface="Times New Roman"/>
                <a:ea typeface="Times New Roman"/>
                <a:cs typeface="Arial"/>
              </a:rPr>
              <a:t>tropica</a:t>
            </a:r>
            <a:r>
              <a:rPr lang="en-US" sz="2000" dirty="0">
                <a:latin typeface="Times New Roman"/>
                <a:ea typeface="Times New Roman"/>
                <a:cs typeface="Arial"/>
              </a:rPr>
              <a:t>, the etiologic agent of cutaneous </a:t>
            </a:r>
            <a:r>
              <a:rPr lang="en-US" sz="2000" dirty="0" err="1">
                <a:latin typeface="Times New Roman"/>
                <a:ea typeface="Times New Roman"/>
                <a:cs typeface="Arial"/>
              </a:rPr>
              <a:t>leishmaniasis</a:t>
            </a:r>
            <a:r>
              <a:rPr lang="en-US" sz="2000" dirty="0">
                <a:latin typeface="Times New Roman"/>
                <a:ea typeface="Times New Roman"/>
                <a:cs typeface="Arial"/>
              </a:rPr>
              <a:t>, or oriental sore. </a:t>
            </a:r>
            <a:endParaRPr lang="en-US" sz="2000" dirty="0">
              <a:ea typeface="Times New Roman"/>
              <a:cs typeface="Arial"/>
            </a:endParaRPr>
          </a:p>
          <a:p>
            <a:pPr algn="just">
              <a:lnSpc>
                <a:spcPct val="115000"/>
              </a:lnSpc>
              <a:spcAft>
                <a:spcPts val="600"/>
              </a:spcAft>
            </a:pPr>
            <a:r>
              <a:rPr lang="en-US" sz="2000" dirty="0">
                <a:latin typeface="Times New Roman"/>
                <a:ea typeface="Times New Roman"/>
                <a:cs typeface="Arial"/>
              </a:rPr>
              <a:t>2-</a:t>
            </a:r>
            <a:r>
              <a:rPr lang="en-US" sz="2000" i="1" dirty="0">
                <a:latin typeface="Times New Roman"/>
                <a:ea typeface="Times New Roman"/>
                <a:cs typeface="Arial"/>
              </a:rPr>
              <a:t>L. </a:t>
            </a:r>
            <a:r>
              <a:rPr lang="en-US" sz="2000" i="1" dirty="0" err="1">
                <a:latin typeface="Times New Roman"/>
                <a:ea typeface="Times New Roman"/>
                <a:cs typeface="Arial"/>
              </a:rPr>
              <a:t>donovani</a:t>
            </a:r>
            <a:r>
              <a:rPr lang="en-US" sz="2000" dirty="0">
                <a:latin typeface="Times New Roman"/>
                <a:ea typeface="Times New Roman"/>
                <a:cs typeface="Arial"/>
              </a:rPr>
              <a:t> causes visceral </a:t>
            </a:r>
            <a:r>
              <a:rPr lang="en-US" sz="2000" dirty="0" err="1">
                <a:latin typeface="Times New Roman"/>
                <a:ea typeface="Times New Roman"/>
                <a:cs typeface="Arial"/>
              </a:rPr>
              <a:t>leishmaniasis</a:t>
            </a:r>
            <a:r>
              <a:rPr lang="en-US" sz="2000" dirty="0">
                <a:latin typeface="Times New Roman"/>
                <a:ea typeface="Times New Roman"/>
                <a:cs typeface="Arial"/>
              </a:rPr>
              <a:t> or </a:t>
            </a:r>
            <a:r>
              <a:rPr lang="en-US" sz="2000" dirty="0" err="1">
                <a:latin typeface="Times New Roman"/>
                <a:ea typeface="Times New Roman"/>
                <a:cs typeface="Arial"/>
              </a:rPr>
              <a:t>kala-azar</a:t>
            </a:r>
            <a:r>
              <a:rPr lang="en-US" sz="2000" dirty="0">
                <a:latin typeface="Times New Roman"/>
                <a:ea typeface="Times New Roman"/>
                <a:cs typeface="Arial"/>
              </a:rPr>
              <a:t>. </a:t>
            </a:r>
            <a:endParaRPr lang="en-US" sz="2000" dirty="0">
              <a:ea typeface="Times New Roman"/>
              <a:cs typeface="Arial"/>
            </a:endParaRPr>
          </a:p>
          <a:p>
            <a:pPr algn="just">
              <a:lnSpc>
                <a:spcPct val="115000"/>
              </a:lnSpc>
              <a:spcAft>
                <a:spcPts val="600"/>
              </a:spcAft>
            </a:pPr>
            <a:r>
              <a:rPr lang="en-US" sz="2000" dirty="0">
                <a:latin typeface="Times New Roman"/>
                <a:ea typeface="Times New Roman"/>
                <a:cs typeface="Arial"/>
              </a:rPr>
              <a:t>3-</a:t>
            </a:r>
            <a:r>
              <a:rPr lang="en-US" sz="2000" i="1" dirty="0">
                <a:latin typeface="Times New Roman"/>
                <a:ea typeface="Times New Roman"/>
                <a:cs typeface="Arial"/>
              </a:rPr>
              <a:t>L. </a:t>
            </a:r>
            <a:r>
              <a:rPr lang="en-US" sz="2000" i="1" dirty="0" err="1">
                <a:latin typeface="Times New Roman"/>
                <a:ea typeface="Times New Roman"/>
                <a:cs typeface="Arial"/>
              </a:rPr>
              <a:t>braziliensis</a:t>
            </a:r>
            <a:r>
              <a:rPr lang="en-US" sz="2000" dirty="0">
                <a:latin typeface="Times New Roman"/>
                <a:ea typeface="Times New Roman"/>
                <a:cs typeface="Arial"/>
              </a:rPr>
              <a:t> causes </a:t>
            </a:r>
            <a:r>
              <a:rPr lang="en-US" sz="2000" dirty="0" err="1">
                <a:latin typeface="Times New Roman"/>
                <a:ea typeface="Times New Roman"/>
                <a:cs typeface="Arial"/>
              </a:rPr>
              <a:t>mucocutanous</a:t>
            </a:r>
            <a:r>
              <a:rPr lang="en-US" sz="2000" dirty="0">
                <a:latin typeface="Times New Roman"/>
                <a:ea typeface="Times New Roman"/>
                <a:cs typeface="Arial"/>
              </a:rPr>
              <a:t> </a:t>
            </a:r>
            <a:r>
              <a:rPr lang="en-US" sz="2000" dirty="0" err="1">
                <a:latin typeface="Times New Roman"/>
                <a:ea typeface="Times New Roman"/>
                <a:cs typeface="Arial"/>
              </a:rPr>
              <a:t>leishmaniasis</a:t>
            </a:r>
            <a:r>
              <a:rPr lang="en-US" sz="2000" dirty="0" smtClean="0">
                <a:latin typeface="Times New Roman"/>
                <a:ea typeface="Times New Roman"/>
                <a:cs typeface="Arial"/>
              </a:rPr>
              <a:t>.</a:t>
            </a:r>
          </a:p>
          <a:p>
            <a:pPr algn="just">
              <a:lnSpc>
                <a:spcPct val="115000"/>
              </a:lnSpc>
              <a:spcAft>
                <a:spcPts val="600"/>
              </a:spcAft>
            </a:pPr>
            <a:r>
              <a:rPr lang="en-US" sz="2000" b="1" dirty="0">
                <a:latin typeface="Times New Roman"/>
                <a:ea typeface="Times New Roman"/>
                <a:cs typeface="Arial"/>
              </a:rPr>
              <a:t>Life cycle:</a:t>
            </a:r>
            <a:endParaRPr lang="en-US" sz="1400" dirty="0">
              <a:ea typeface="Times New Roman"/>
              <a:cs typeface="Arial"/>
            </a:endParaRPr>
          </a:p>
          <a:p>
            <a:pPr algn="just">
              <a:lnSpc>
                <a:spcPct val="115000"/>
              </a:lnSpc>
              <a:spcAft>
                <a:spcPts val="600"/>
              </a:spcAft>
            </a:pPr>
            <a:endParaRPr lang="en-US" sz="2000" dirty="0">
              <a:ea typeface="Times New Roman"/>
              <a:cs typeface="Arial"/>
            </a:endParaRPr>
          </a:p>
          <a:p>
            <a:pPr algn="just">
              <a:lnSpc>
                <a:spcPct val="115000"/>
              </a:lnSpc>
              <a:spcAft>
                <a:spcPts val="600"/>
              </a:spcAft>
            </a:pPr>
            <a:endParaRPr lang="en-US" sz="2000" dirty="0">
              <a:ea typeface="Times New Roman"/>
              <a:cs typeface="Arial"/>
            </a:endParaRPr>
          </a:p>
        </p:txBody>
      </p:sp>
      <p:pic>
        <p:nvPicPr>
          <p:cNvPr id="5" name="صورة 9" descr="C:\Users\com\Desktop\صورة دورة حياة لشمانيا.gif"/>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362200"/>
            <a:ext cx="6096000" cy="3733800"/>
          </a:xfrm>
          <a:prstGeom prst="rect">
            <a:avLst/>
          </a:prstGeom>
          <a:noFill/>
          <a:ln>
            <a:noFill/>
          </a:ln>
        </p:spPr>
      </p:pic>
    </p:spTree>
    <p:extLst>
      <p:ext uri="{BB962C8B-B14F-4D97-AF65-F5344CB8AC3E}">
        <p14:creationId xmlns:p14="http://schemas.microsoft.com/office/powerpoint/2010/main" val="2413574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151</Words>
  <Application>Microsoft Office PowerPoint</Application>
  <PresentationFormat>On-screen Show (4:3)</PresentationFormat>
  <Paragraphs>15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Dr-dodo</dc:creator>
  <cp:lastModifiedBy>DR.Ahmed Saker 2o1O</cp:lastModifiedBy>
  <cp:revision>2</cp:revision>
  <dcterms:created xsi:type="dcterms:W3CDTF">2006-08-16T00:00:00Z</dcterms:created>
  <dcterms:modified xsi:type="dcterms:W3CDTF">2019-09-23T18:30:56Z</dcterms:modified>
</cp:coreProperties>
</file>